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 id="2147483660" r:id="rId2"/>
  </p:sldMasterIdLst>
  <p:notesMasterIdLst>
    <p:notesMasterId r:id="rId17"/>
  </p:notesMasterIdLst>
  <p:sldIdLst>
    <p:sldId id="256" r:id="rId3"/>
    <p:sldId id="269" r:id="rId4"/>
    <p:sldId id="262" r:id="rId5"/>
    <p:sldId id="271" r:id="rId6"/>
    <p:sldId id="272" r:id="rId7"/>
    <p:sldId id="257" r:id="rId8"/>
    <p:sldId id="266" r:id="rId9"/>
    <p:sldId id="263" r:id="rId10"/>
    <p:sldId id="267" r:id="rId11"/>
    <p:sldId id="268" r:id="rId12"/>
    <p:sldId id="258" r:id="rId13"/>
    <p:sldId id="259" r:id="rId14"/>
    <p:sldId id="260" r:id="rId15"/>
    <p:sldId id="26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4660"/>
  </p:normalViewPr>
  <p:slideViewPr>
    <p:cSldViewPr snapToGrid="0">
      <p:cViewPr varScale="1">
        <p:scale>
          <a:sx n="121" d="100"/>
          <a:sy n="121" d="100"/>
        </p:scale>
        <p:origin x="168" y="3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notesMaster" Target="notesMasters/notes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0E03C4-0ED9-3044-AA56-E1C4D07D4B5E}" type="datetimeFigureOut">
              <a:rPr lang="en-US" smtClean="0"/>
              <a:t>2/13/17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3372B9-BE7A-444E-B9E9-83D1DC9FFFC8}" type="slidenum">
              <a:rPr lang="en-US" smtClean="0"/>
              <a:t>‹#›</a:t>
            </a:fld>
            <a:endParaRPr lang="en-US"/>
          </a:p>
        </p:txBody>
      </p:sp>
    </p:spTree>
    <p:extLst>
      <p:ext uri="{BB962C8B-B14F-4D97-AF65-F5344CB8AC3E}">
        <p14:creationId xmlns:p14="http://schemas.microsoft.com/office/powerpoint/2010/main" val="1301907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2.png"/><Relationship Id="rId1" Type="http://schemas.openxmlformats.org/officeDocument/2006/relationships/slideMaster" Target="../slideMasters/slideMaster2.xml"/><Relationship Id="rId2" Type="http://schemas.openxmlformats.org/officeDocument/2006/relationships/hyperlink" Target="http://www.hatchbuck.com/"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Picture Placeholder 11"/>
          <p:cNvSpPr>
            <a:spLocks noGrp="1"/>
          </p:cNvSpPr>
          <p:nvPr>
            <p:ph type="pic" sz="quarter" idx="13" hasCustomPrompt="1"/>
          </p:nvPr>
        </p:nvSpPr>
        <p:spPr>
          <a:xfrm>
            <a:off x="626268" y="677330"/>
            <a:ext cx="1828800" cy="1828800"/>
          </a:xfrm>
          <a:prstGeom prst="ellipse">
            <a:avLst/>
          </a:prstGeom>
          <a:ln w="19050">
            <a:solidFill>
              <a:schemeClr val="tx2"/>
            </a:solidFill>
          </a:ln>
        </p:spPr>
        <p:txBody>
          <a:bodyPr>
            <a:normAutofit/>
          </a:bodyPr>
          <a:lstStyle>
            <a:lvl1pPr marL="0" indent="0" algn="ctr">
              <a:buNone/>
              <a:defRPr sz="1000" baseline="0"/>
            </a:lvl1pPr>
          </a:lstStyle>
          <a:p>
            <a:r>
              <a:rPr lang="en-US" dirty="0" smtClean="0"/>
              <a:t>Click here to insert a picture of your persona.</a:t>
            </a:r>
            <a:endParaRPr lang="en-US" dirty="0"/>
          </a:p>
        </p:txBody>
      </p:sp>
      <p:sp>
        <p:nvSpPr>
          <p:cNvPr id="9" name="Text Placeholder 8"/>
          <p:cNvSpPr>
            <a:spLocks noGrp="1"/>
          </p:cNvSpPr>
          <p:nvPr>
            <p:ph type="body" sz="quarter" idx="14" hasCustomPrompt="1"/>
          </p:nvPr>
        </p:nvSpPr>
        <p:spPr>
          <a:xfrm>
            <a:off x="3014663" y="685799"/>
            <a:ext cx="8414279" cy="465668"/>
          </a:xfrm>
          <a:noFill/>
        </p:spPr>
        <p:txBody>
          <a:bodyPr anchor="ctr">
            <a:normAutofit/>
          </a:bodyPr>
          <a:lstStyle>
            <a:lvl1pPr marL="0" indent="0">
              <a:buNone/>
              <a:defRPr sz="1800" b="1" i="0" baseline="0">
                <a:solidFill>
                  <a:schemeClr val="tx2"/>
                </a:solidFill>
                <a:latin typeface="Arial Narrow Bold" charset="0"/>
                <a:ea typeface="Arial Narrow" charset="0"/>
                <a:cs typeface="Arial Narrow" charset="0"/>
              </a:defRPr>
            </a:lvl1pPr>
          </a:lstStyle>
          <a:p>
            <a:pPr lvl="0"/>
            <a:r>
              <a:rPr lang="en-US" sz="1800" dirty="0" smtClean="0">
                <a:latin typeface="+mj-lt"/>
              </a:rPr>
              <a:t>Persona Name Goes Here</a:t>
            </a:r>
            <a:endParaRPr lang="en-US" dirty="0"/>
          </a:p>
        </p:txBody>
      </p:sp>
      <p:sp>
        <p:nvSpPr>
          <p:cNvPr id="17" name="TextBox 16"/>
          <p:cNvSpPr txBox="1"/>
          <p:nvPr userDrawn="1"/>
        </p:nvSpPr>
        <p:spPr>
          <a:xfrm>
            <a:off x="3014664" y="1583267"/>
            <a:ext cx="8414278" cy="338554"/>
          </a:xfrm>
          <a:prstGeom prst="rect">
            <a:avLst/>
          </a:prstGeom>
          <a:solidFill>
            <a:schemeClr val="accent3"/>
          </a:solidFill>
        </p:spPr>
        <p:txBody>
          <a:bodyPr wrap="square" rtlCol="0">
            <a:spAutoFit/>
          </a:bodyPr>
          <a:lstStyle/>
          <a:p>
            <a:r>
              <a:rPr lang="en-US" sz="1600" b="1" i="0" dirty="0" smtClean="0">
                <a:solidFill>
                  <a:schemeClr val="bg1"/>
                </a:solidFill>
                <a:latin typeface="Arial Narrow" charset="0"/>
                <a:ea typeface="Arial Narrow" charset="0"/>
                <a:cs typeface="Arial Narrow" charset="0"/>
              </a:rPr>
              <a:t>Identity</a:t>
            </a:r>
            <a:endParaRPr lang="en-US" sz="1600" b="1" i="0" dirty="0">
              <a:solidFill>
                <a:schemeClr val="bg1"/>
              </a:solidFill>
              <a:latin typeface="Arial Narrow" charset="0"/>
              <a:ea typeface="Arial Narrow" charset="0"/>
              <a:cs typeface="Arial Narrow" charset="0"/>
            </a:endParaRPr>
          </a:p>
        </p:txBody>
      </p:sp>
      <p:sp>
        <p:nvSpPr>
          <p:cNvPr id="20" name="Text Placeholder 19"/>
          <p:cNvSpPr>
            <a:spLocks noGrp="1"/>
          </p:cNvSpPr>
          <p:nvPr>
            <p:ph type="body" sz="quarter" idx="15" hasCustomPrompt="1"/>
          </p:nvPr>
        </p:nvSpPr>
        <p:spPr>
          <a:xfrm>
            <a:off x="3014662" y="1952626"/>
            <a:ext cx="8414279" cy="1454151"/>
          </a:xfrm>
        </p:spPr>
        <p:txBody>
          <a:bodyPr>
            <a:normAutofit/>
          </a:bodyPr>
          <a:lstStyle>
            <a:lvl1pPr marL="0" indent="0">
              <a:buNone/>
              <a:defRPr sz="1400" baseline="0"/>
            </a:lvl1pPr>
          </a:lstStyle>
          <a:p>
            <a:pPr lvl="0"/>
            <a:r>
              <a:rPr lang="en-US" sz="1400" dirty="0" smtClean="0"/>
              <a:t>The “who” of your persona goes here.  Think about their gender, generation, marital status, level of education, background, etc.</a:t>
            </a:r>
          </a:p>
        </p:txBody>
      </p:sp>
      <p:sp>
        <p:nvSpPr>
          <p:cNvPr id="24" name="TextBox 23"/>
          <p:cNvSpPr txBox="1"/>
          <p:nvPr userDrawn="1"/>
        </p:nvSpPr>
        <p:spPr>
          <a:xfrm>
            <a:off x="3014664" y="3838550"/>
            <a:ext cx="3987270" cy="338554"/>
          </a:xfrm>
          <a:prstGeom prst="rect">
            <a:avLst/>
          </a:prstGeom>
          <a:solidFill>
            <a:schemeClr val="accent3"/>
          </a:solidFill>
        </p:spPr>
        <p:txBody>
          <a:bodyPr wrap="square" rtlCol="0">
            <a:spAutoFit/>
          </a:bodyPr>
          <a:lstStyle/>
          <a:p>
            <a:r>
              <a:rPr lang="en-US" sz="1600" b="1" i="0" dirty="0" smtClean="0">
                <a:solidFill>
                  <a:schemeClr val="bg1"/>
                </a:solidFill>
                <a:latin typeface="Arial Narrow" charset="0"/>
                <a:ea typeface="Arial Narrow" charset="0"/>
                <a:cs typeface="Arial Narrow" charset="0"/>
              </a:rPr>
              <a:t>Biggest</a:t>
            </a:r>
            <a:r>
              <a:rPr lang="en-US" sz="1600" b="1" i="0" baseline="0" dirty="0" smtClean="0">
                <a:solidFill>
                  <a:schemeClr val="bg1"/>
                </a:solidFill>
                <a:latin typeface="Arial Narrow" charset="0"/>
                <a:ea typeface="Arial Narrow" charset="0"/>
                <a:cs typeface="Arial Narrow" charset="0"/>
              </a:rPr>
              <a:t> Challenges</a:t>
            </a:r>
            <a:endParaRPr lang="en-US" sz="1600" b="1" i="0" dirty="0">
              <a:solidFill>
                <a:schemeClr val="bg1"/>
              </a:solidFill>
              <a:latin typeface="Arial Narrow" charset="0"/>
              <a:ea typeface="Arial Narrow" charset="0"/>
              <a:cs typeface="Arial Narrow" charset="0"/>
            </a:endParaRPr>
          </a:p>
        </p:txBody>
      </p:sp>
      <p:sp>
        <p:nvSpPr>
          <p:cNvPr id="25" name="Text Placeholder 19"/>
          <p:cNvSpPr>
            <a:spLocks noGrp="1"/>
          </p:cNvSpPr>
          <p:nvPr>
            <p:ph type="body" sz="quarter" idx="17" hasCustomPrompt="1"/>
          </p:nvPr>
        </p:nvSpPr>
        <p:spPr>
          <a:xfrm>
            <a:off x="3014663" y="4207909"/>
            <a:ext cx="3987800" cy="1885924"/>
          </a:xfrm>
        </p:spPr>
        <p:txBody>
          <a:bodyPr>
            <a:normAutofit/>
          </a:bodyPr>
          <a:lstStyle>
            <a:lvl1pPr marL="0" indent="0">
              <a:buNone/>
              <a:defRPr sz="1400" baseline="0"/>
            </a:lvl1pPr>
          </a:lstStyle>
          <a:p>
            <a:pPr lvl="0"/>
            <a:r>
              <a:rPr lang="en-US" sz="1400" dirty="0" smtClean="0"/>
              <a:t>The pain-points that your persona faces.</a:t>
            </a:r>
          </a:p>
        </p:txBody>
      </p:sp>
      <p:sp>
        <p:nvSpPr>
          <p:cNvPr id="26" name="TextBox 25"/>
          <p:cNvSpPr txBox="1"/>
          <p:nvPr userDrawn="1"/>
        </p:nvSpPr>
        <p:spPr>
          <a:xfrm>
            <a:off x="7441672" y="3838550"/>
            <a:ext cx="3987270" cy="338554"/>
          </a:xfrm>
          <a:prstGeom prst="rect">
            <a:avLst/>
          </a:prstGeom>
          <a:solidFill>
            <a:schemeClr val="accent3"/>
          </a:solidFill>
        </p:spPr>
        <p:txBody>
          <a:bodyPr wrap="square" rtlCol="0">
            <a:spAutoFit/>
          </a:bodyPr>
          <a:lstStyle/>
          <a:p>
            <a:r>
              <a:rPr lang="en-US" sz="1600" b="1" i="0" dirty="0" smtClean="0">
                <a:solidFill>
                  <a:schemeClr val="bg1"/>
                </a:solidFill>
                <a:latin typeface="Arial Narrow" charset="0"/>
                <a:ea typeface="Arial Narrow" charset="0"/>
                <a:cs typeface="Arial Narrow" charset="0"/>
              </a:rPr>
              <a:t>Motivation</a:t>
            </a:r>
            <a:endParaRPr lang="en-US" sz="1600" b="1" i="0" dirty="0">
              <a:solidFill>
                <a:schemeClr val="bg1"/>
              </a:solidFill>
              <a:latin typeface="Arial Narrow" charset="0"/>
              <a:ea typeface="Arial Narrow" charset="0"/>
              <a:cs typeface="Arial Narrow" charset="0"/>
            </a:endParaRPr>
          </a:p>
        </p:txBody>
      </p:sp>
      <p:sp>
        <p:nvSpPr>
          <p:cNvPr id="27" name="Text Placeholder 19"/>
          <p:cNvSpPr>
            <a:spLocks noGrp="1"/>
          </p:cNvSpPr>
          <p:nvPr>
            <p:ph type="body" sz="quarter" idx="18" hasCustomPrompt="1"/>
          </p:nvPr>
        </p:nvSpPr>
        <p:spPr>
          <a:xfrm>
            <a:off x="7441671" y="4207909"/>
            <a:ext cx="3987271" cy="1885924"/>
          </a:xfrm>
        </p:spPr>
        <p:txBody>
          <a:bodyPr>
            <a:normAutofit/>
          </a:bodyPr>
          <a:lstStyle>
            <a:lvl1pPr marL="0" indent="0">
              <a:buNone/>
              <a:defRPr sz="1400" baseline="0"/>
            </a:lvl1pPr>
          </a:lstStyle>
          <a:p>
            <a:pPr lvl="0"/>
            <a:r>
              <a:rPr lang="en-US" sz="1400" dirty="0" smtClean="0"/>
              <a:t>The hopes, dreams and fears that compel your persona to act.</a:t>
            </a:r>
          </a:p>
        </p:txBody>
      </p:sp>
      <p:sp>
        <p:nvSpPr>
          <p:cNvPr id="28" name="TextBox 27"/>
          <p:cNvSpPr txBox="1"/>
          <p:nvPr userDrawn="1"/>
        </p:nvSpPr>
        <p:spPr>
          <a:xfrm>
            <a:off x="581291" y="2710909"/>
            <a:ext cx="1873777" cy="338554"/>
          </a:xfrm>
          <a:prstGeom prst="rect">
            <a:avLst/>
          </a:prstGeom>
          <a:solidFill>
            <a:schemeClr val="accent3"/>
          </a:solidFill>
        </p:spPr>
        <p:txBody>
          <a:bodyPr wrap="square" rtlCol="0">
            <a:spAutoFit/>
          </a:bodyPr>
          <a:lstStyle/>
          <a:p>
            <a:pPr algn="ctr"/>
            <a:r>
              <a:rPr lang="en-US" sz="1600" b="1" i="0" dirty="0" smtClean="0">
                <a:solidFill>
                  <a:schemeClr val="bg1"/>
                </a:solidFill>
                <a:latin typeface="Arial Narrow" charset="0"/>
                <a:ea typeface="Arial Narrow" charset="0"/>
                <a:cs typeface="Arial Narrow" charset="0"/>
              </a:rPr>
              <a:t>Age</a:t>
            </a:r>
            <a:endParaRPr lang="en-US" sz="1600" b="1" i="0" dirty="0">
              <a:solidFill>
                <a:schemeClr val="bg1"/>
              </a:solidFill>
              <a:latin typeface="Arial Narrow" charset="0"/>
              <a:ea typeface="Arial Narrow" charset="0"/>
              <a:cs typeface="Arial Narrow" charset="0"/>
            </a:endParaRPr>
          </a:p>
        </p:txBody>
      </p:sp>
      <p:sp>
        <p:nvSpPr>
          <p:cNvPr id="29" name="Text Placeholder 19"/>
          <p:cNvSpPr>
            <a:spLocks noGrp="1"/>
          </p:cNvSpPr>
          <p:nvPr>
            <p:ph type="body" sz="quarter" idx="19" hasCustomPrompt="1"/>
          </p:nvPr>
        </p:nvSpPr>
        <p:spPr>
          <a:xfrm>
            <a:off x="581290" y="3080268"/>
            <a:ext cx="1873778" cy="326509"/>
          </a:xfrm>
        </p:spPr>
        <p:txBody>
          <a:bodyPr>
            <a:normAutofit/>
          </a:bodyPr>
          <a:lstStyle>
            <a:lvl1pPr marL="0" indent="0" algn="ctr">
              <a:buNone/>
              <a:defRPr sz="1400" baseline="0"/>
            </a:lvl1pPr>
          </a:lstStyle>
          <a:p>
            <a:pPr lvl="0"/>
            <a:r>
              <a:rPr lang="en-US" sz="1400" dirty="0" smtClean="0"/>
              <a:t>#</a:t>
            </a:r>
          </a:p>
        </p:txBody>
      </p:sp>
      <p:sp>
        <p:nvSpPr>
          <p:cNvPr id="32" name="TextBox 31"/>
          <p:cNvSpPr txBox="1"/>
          <p:nvPr userDrawn="1"/>
        </p:nvSpPr>
        <p:spPr>
          <a:xfrm>
            <a:off x="581290" y="3838550"/>
            <a:ext cx="1873777" cy="338554"/>
          </a:xfrm>
          <a:prstGeom prst="rect">
            <a:avLst/>
          </a:prstGeom>
          <a:solidFill>
            <a:schemeClr val="accent3"/>
          </a:solidFill>
        </p:spPr>
        <p:txBody>
          <a:bodyPr wrap="square" rtlCol="0">
            <a:spAutoFit/>
          </a:bodyPr>
          <a:lstStyle/>
          <a:p>
            <a:pPr algn="ctr"/>
            <a:r>
              <a:rPr lang="en-US" sz="1600" b="1" i="0" dirty="0" smtClean="0">
                <a:solidFill>
                  <a:schemeClr val="bg1"/>
                </a:solidFill>
                <a:latin typeface="Arial Narrow" charset="0"/>
                <a:ea typeface="Arial Narrow" charset="0"/>
                <a:cs typeface="Arial Narrow" charset="0"/>
              </a:rPr>
              <a:t>Years</a:t>
            </a:r>
            <a:r>
              <a:rPr lang="en-US" sz="1600" b="1" i="0" baseline="0" dirty="0" smtClean="0">
                <a:solidFill>
                  <a:schemeClr val="bg1"/>
                </a:solidFill>
                <a:latin typeface="Arial Narrow" charset="0"/>
                <a:ea typeface="Arial Narrow" charset="0"/>
                <a:cs typeface="Arial Narrow" charset="0"/>
              </a:rPr>
              <a:t> on the Job</a:t>
            </a:r>
            <a:endParaRPr lang="en-US" sz="1600" b="1" i="0" dirty="0">
              <a:solidFill>
                <a:schemeClr val="bg1"/>
              </a:solidFill>
              <a:latin typeface="Arial Narrow" charset="0"/>
              <a:ea typeface="Arial Narrow" charset="0"/>
              <a:cs typeface="Arial Narrow" charset="0"/>
            </a:endParaRPr>
          </a:p>
        </p:txBody>
      </p:sp>
      <p:sp>
        <p:nvSpPr>
          <p:cNvPr id="33" name="Text Placeholder 19"/>
          <p:cNvSpPr>
            <a:spLocks noGrp="1"/>
          </p:cNvSpPr>
          <p:nvPr>
            <p:ph type="body" sz="quarter" idx="20" hasCustomPrompt="1"/>
          </p:nvPr>
        </p:nvSpPr>
        <p:spPr>
          <a:xfrm>
            <a:off x="581289" y="4207909"/>
            <a:ext cx="1873778" cy="326509"/>
          </a:xfrm>
        </p:spPr>
        <p:txBody>
          <a:bodyPr>
            <a:normAutofit/>
          </a:bodyPr>
          <a:lstStyle>
            <a:lvl1pPr marL="0" indent="0" algn="ctr">
              <a:buNone/>
              <a:defRPr sz="1400" baseline="0"/>
            </a:lvl1pPr>
          </a:lstStyle>
          <a:p>
            <a:pPr lvl="0"/>
            <a:r>
              <a:rPr lang="en-US" sz="1400" dirty="0" smtClean="0"/>
              <a:t>#</a:t>
            </a:r>
          </a:p>
        </p:txBody>
      </p:sp>
    </p:spTree>
    <p:extLst>
      <p:ext uri="{BB962C8B-B14F-4D97-AF65-F5344CB8AC3E}">
        <p14:creationId xmlns:p14="http://schemas.microsoft.com/office/powerpoint/2010/main" val="3091567513"/>
      </p:ext>
    </p:extLst>
  </p:cSld>
  <p:clrMapOvr>
    <a:masterClrMapping/>
  </p:clrMapOvr>
  <mc:AlternateContent xmlns:mc="http://schemas.openxmlformats.org/markup-compatibility/2006" xmlns:p14="http://schemas.microsoft.com/office/powerpoint/2010/main">
    <mc:Choice Requires="p14">
      <p:transition spd="slow" p14:dur="1500" advClick="0" advTm="7000">
        <p:fade/>
      </p:transition>
    </mc:Choice>
    <mc:Fallback xmlns="">
      <p:transition spd="slow" advClick="0" advTm="7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lvl1pPr>
          </a:lstStyle>
          <a:p>
            <a:r>
              <a:rPr lang="en-US" dirty="0" smtClean="0"/>
              <a:t>PERSONA WORKSHEETS</a:t>
            </a:r>
            <a:endParaRPr lang="en-US"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Reach your audience in a personalized way.</a:t>
            </a:r>
            <a:endParaRPr lang="en-US" dirty="0"/>
          </a:p>
        </p:txBody>
      </p:sp>
      <p:pic>
        <p:nvPicPr>
          <p:cNvPr id="7" name="Picture 6">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24233" y="6412628"/>
            <a:ext cx="2029567" cy="308847"/>
          </a:xfrm>
          <a:prstGeom prst="rect">
            <a:avLst/>
          </a:prstGeom>
        </p:spPr>
      </p:pic>
      <p:pic>
        <p:nvPicPr>
          <p:cNvPr id="6" name="Picture 5"/>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36027" y="6433648"/>
            <a:ext cx="1975946" cy="269098"/>
          </a:xfrm>
          <a:prstGeom prst="rect">
            <a:avLst/>
          </a:prstGeom>
        </p:spPr>
      </p:pic>
    </p:spTree>
    <p:extLst>
      <p:ext uri="{BB962C8B-B14F-4D97-AF65-F5344CB8AC3E}">
        <p14:creationId xmlns:p14="http://schemas.microsoft.com/office/powerpoint/2010/main" val="820295614"/>
      </p:ext>
    </p:extLst>
  </p:cSld>
  <p:clrMapOvr>
    <a:masterClrMapping/>
  </p:clrMapOvr>
  <mc:AlternateContent xmlns:mc="http://schemas.openxmlformats.org/markup-compatibility/2006" xmlns:p14="http://schemas.microsoft.com/office/powerpoint/2010/main">
    <mc:Choice Requires="p14">
      <p:transition spd="slow" p14:dur="1500" advClick="0" advTm="7000">
        <p:fade/>
      </p:transition>
    </mc:Choice>
    <mc:Fallback xmlns="">
      <p:transition spd="slow" advClick="0" advTm="7000">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DA7BD7-562F-481D-BFC2-49A4BB18CBFF}" type="datetimeFigureOut">
              <a:rPr lang="en-US" smtClean="0"/>
              <a:t>2/13/17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B4A25-58CD-4D22-8682-F52D49B68999}" type="slidenum">
              <a:rPr lang="en-US" smtClean="0"/>
              <a:t>‹#›</a:t>
            </a:fld>
            <a:endParaRPr lang="en-US"/>
          </a:p>
        </p:txBody>
      </p:sp>
      <p:sp>
        <p:nvSpPr>
          <p:cNvPr id="8" name="Rectangle 7"/>
          <p:cNvSpPr/>
          <p:nvPr userDrawn="1"/>
        </p:nvSpPr>
        <p:spPr>
          <a:xfrm>
            <a:off x="0" y="6176963"/>
            <a:ext cx="12192000" cy="68103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525000" y="6399764"/>
            <a:ext cx="1828800" cy="278295"/>
          </a:xfrm>
          <a:prstGeom prst="rect">
            <a:avLst/>
          </a:prstGeom>
        </p:spPr>
      </p:pic>
      <p:pic>
        <p:nvPicPr>
          <p:cNvPr id="10" name="Picture 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36027" y="6433648"/>
            <a:ext cx="1975946" cy="269098"/>
          </a:xfrm>
          <a:prstGeom prst="rect">
            <a:avLst/>
          </a:prstGeom>
        </p:spPr>
      </p:pic>
    </p:spTree>
    <p:extLst>
      <p:ext uri="{BB962C8B-B14F-4D97-AF65-F5344CB8AC3E}">
        <p14:creationId xmlns:p14="http://schemas.microsoft.com/office/powerpoint/2010/main" val="3910419436"/>
      </p:ext>
    </p:extLst>
  </p:cSld>
  <p:clrMap bg1="dk1" tx1="lt1" bg2="dk2" tx2="lt2" accent1="accent1" accent2="accent2" accent3="accent3" accent4="accent4" accent5="accent5" accent6="accent6" hlink="hlink" folHlink="folHlink"/>
  <p:sldLayoutIdLst>
    <p:sldLayoutId id="2147483691" r:id="rId1"/>
  </p:sldLayoutIdLst>
  <mc:AlternateContent xmlns:mc="http://schemas.openxmlformats.org/markup-compatibility/2006" xmlns:p14="http://schemas.microsoft.com/office/powerpoint/2010/main">
    <mc:Choice Requires="p14">
      <p:transition spd="slow" p14:dur="1500" advClick="0" advTm="7000">
        <p:fade/>
      </p:transition>
    </mc:Choice>
    <mc:Fallback xmlns="">
      <p:transition spd="slow" advClick="0" advTm="7000">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b="1" i="0" kern="1200">
          <a:solidFill>
            <a:schemeClr val="tx1"/>
          </a:solidFill>
          <a:latin typeface="Arial Narrow" charset="0"/>
          <a:ea typeface="Arial Narrow" charset="0"/>
          <a:cs typeface="Arial Narrow"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DA7BD7-562F-481D-BFC2-49A4BB18CBFF}" type="datetimeFigureOut">
              <a:rPr lang="en-US" smtClean="0"/>
              <a:t>2/13/17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B4A25-58CD-4D22-8682-F52D49B68999}" type="slidenum">
              <a:rPr lang="en-US" smtClean="0"/>
              <a:t>‹#›</a:t>
            </a:fld>
            <a:endParaRPr lang="en-US"/>
          </a:p>
        </p:txBody>
      </p:sp>
    </p:spTree>
    <p:extLst>
      <p:ext uri="{BB962C8B-B14F-4D97-AF65-F5344CB8AC3E}">
        <p14:creationId xmlns:p14="http://schemas.microsoft.com/office/powerpoint/2010/main" val="2259412278"/>
      </p:ext>
    </p:extLst>
  </p:cSld>
  <p:clrMap bg1="lt1" tx1="dk1" bg2="lt2" tx2="dk2" accent1="accent1" accent2="accent2" accent3="accent3" accent4="accent4" accent5="accent5" accent6="accent6" hlink="hlink" folHlink="folHlink"/>
  <p:sldLayoutIdLst>
    <p:sldLayoutId id="2147483661" r:id="rId1"/>
  </p:sldLayoutIdLst>
  <mc:AlternateContent xmlns:mc="http://schemas.openxmlformats.org/markup-compatibility/2006" xmlns:p14="http://schemas.microsoft.com/office/powerpoint/2010/main">
    <mc:Choice Requires="p14">
      <p:transition spd="slow" p14:dur="1500" advClick="0" advTm="7000">
        <p:fade/>
      </p:transition>
    </mc:Choice>
    <mc:Fallback xmlns="">
      <p:transition spd="slow" advClick="0" advTm="7000">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b="1" i="0" kern="1200">
          <a:solidFill>
            <a:schemeClr val="tx1"/>
          </a:solidFill>
          <a:latin typeface="Arial Narrow" charset="0"/>
          <a:ea typeface="Arial Narrow" charset="0"/>
          <a:cs typeface="Arial Narrow"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hatchbuck.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BUYER PROFILE WORKBOOK</a:t>
            </a:r>
            <a:endParaRPr lang="en-US" dirty="0"/>
          </a:p>
        </p:txBody>
      </p:sp>
      <p:sp>
        <p:nvSpPr>
          <p:cNvPr id="3" name="Subtitle 2"/>
          <p:cNvSpPr>
            <a:spLocks noGrp="1"/>
          </p:cNvSpPr>
          <p:nvPr>
            <p:ph type="subTitle" idx="1"/>
          </p:nvPr>
        </p:nvSpPr>
        <p:spPr/>
        <p:txBody>
          <a:bodyPr/>
          <a:lstStyle/>
          <a:p>
            <a:r>
              <a:rPr lang="en-US" dirty="0" smtClean="0"/>
              <a:t>Target Your Audience in a More Relevant, Personalized Way.</a:t>
            </a:r>
            <a:endParaRPr lang="en-US" dirty="0"/>
          </a:p>
        </p:txBody>
      </p:sp>
    </p:spTree>
    <p:extLst>
      <p:ext uri="{BB962C8B-B14F-4D97-AF65-F5344CB8AC3E}">
        <p14:creationId xmlns:p14="http://schemas.microsoft.com/office/powerpoint/2010/main" val="138024765"/>
      </p:ext>
    </p:extLst>
  </p:cSld>
  <p:clrMapOvr>
    <a:masterClrMapping/>
  </p:clrMapOvr>
  <mc:AlternateContent xmlns:mc="http://schemas.openxmlformats.org/markup-compatibility/2006" xmlns:p14="http://schemas.microsoft.com/office/powerpoint/2010/main">
    <mc:Choice Requires="p14">
      <p:transition spd="slow" p14:dur="1500" advClick="0" advTm="7000">
        <p:fade/>
      </p:transition>
    </mc:Choice>
    <mc:Fallback xmlns="">
      <p:transition spd="slow" advClick="0" advTm="70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Persona Worksheets</a:t>
            </a:r>
            <a:endParaRPr lang="en-US" dirty="0"/>
          </a:p>
        </p:txBody>
      </p:sp>
      <p:sp>
        <p:nvSpPr>
          <p:cNvPr id="3" name="Subtitle 2"/>
          <p:cNvSpPr>
            <a:spLocks noGrp="1"/>
          </p:cNvSpPr>
          <p:nvPr>
            <p:ph type="subTitle" idx="1"/>
          </p:nvPr>
        </p:nvSpPr>
        <p:spPr/>
        <p:txBody>
          <a:bodyPr>
            <a:normAutofit/>
          </a:bodyPr>
          <a:lstStyle/>
          <a:p>
            <a:r>
              <a:rPr lang="en-US" sz="1600" dirty="0" smtClean="0"/>
              <a:t>Download this workbook and use the following worksheets to create your own personas.</a:t>
            </a:r>
          </a:p>
          <a:p>
            <a:pPr algn="l"/>
            <a:endParaRPr lang="en-US" sz="1600" dirty="0"/>
          </a:p>
        </p:txBody>
      </p:sp>
    </p:spTree>
    <p:extLst>
      <p:ext uri="{BB962C8B-B14F-4D97-AF65-F5344CB8AC3E}">
        <p14:creationId xmlns:p14="http://schemas.microsoft.com/office/powerpoint/2010/main" val="203026693"/>
      </p:ext>
    </p:extLst>
  </p:cSld>
  <p:clrMapOvr>
    <a:masterClrMapping/>
  </p:clrMapOvr>
  <mc:AlternateContent xmlns:mc="http://schemas.openxmlformats.org/markup-compatibility/2006" xmlns:p14="http://schemas.microsoft.com/office/powerpoint/2010/main">
    <mc:Choice Requires="p14">
      <p:transition spd="slow" p14:dur="1500" advClick="0" advTm="7000">
        <p:fade/>
      </p:transition>
    </mc:Choice>
    <mc:Fallback xmlns="">
      <p:transition spd="slow" advClick="0" advTm="700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3" name="Text Placeholder 2"/>
          <p:cNvSpPr>
            <a:spLocks noGrp="1"/>
          </p:cNvSpPr>
          <p:nvPr>
            <p:ph type="body" sz="quarter" idx="14"/>
          </p:nvPr>
        </p:nvSpPr>
        <p:spPr/>
        <p:txBody>
          <a:bodyPr/>
          <a:lstStyle/>
          <a:p>
            <a:endParaRPr lang="en-US"/>
          </a:p>
        </p:txBody>
      </p:sp>
      <p:sp>
        <p:nvSpPr>
          <p:cNvPr id="4" name="Text Placeholder 3"/>
          <p:cNvSpPr>
            <a:spLocks noGrp="1"/>
          </p:cNvSpPr>
          <p:nvPr>
            <p:ph type="body" sz="quarter" idx="15"/>
          </p:nvPr>
        </p:nvSpPr>
        <p:spPr/>
        <p:txBody>
          <a:bodyPr/>
          <a:lstStyle/>
          <a:p>
            <a:endParaRPr lang="en-US" dirty="0"/>
          </a:p>
        </p:txBody>
      </p:sp>
      <p:sp>
        <p:nvSpPr>
          <p:cNvPr id="6" name="Text Placeholder 5"/>
          <p:cNvSpPr>
            <a:spLocks noGrp="1"/>
          </p:cNvSpPr>
          <p:nvPr>
            <p:ph type="body" sz="quarter" idx="17"/>
          </p:nvPr>
        </p:nvSpPr>
        <p:spPr/>
        <p:txBody>
          <a:bodyPr/>
          <a:lstStyle/>
          <a:p>
            <a:endParaRPr lang="en-US"/>
          </a:p>
        </p:txBody>
      </p:sp>
      <p:sp>
        <p:nvSpPr>
          <p:cNvPr id="7" name="Text Placeholder 6"/>
          <p:cNvSpPr>
            <a:spLocks noGrp="1"/>
          </p:cNvSpPr>
          <p:nvPr>
            <p:ph type="body" sz="quarter" idx="18"/>
          </p:nvPr>
        </p:nvSpPr>
        <p:spPr/>
        <p:txBody>
          <a:bodyPr/>
          <a:lstStyle/>
          <a:p>
            <a:endParaRPr lang="en-US"/>
          </a:p>
        </p:txBody>
      </p:sp>
      <p:sp>
        <p:nvSpPr>
          <p:cNvPr id="8" name="Text Placeholder 7"/>
          <p:cNvSpPr>
            <a:spLocks noGrp="1"/>
          </p:cNvSpPr>
          <p:nvPr>
            <p:ph type="body" sz="quarter" idx="19"/>
          </p:nvPr>
        </p:nvSpPr>
        <p:spPr/>
        <p:txBody>
          <a:bodyPr/>
          <a:lstStyle/>
          <a:p>
            <a:endParaRPr lang="en-US"/>
          </a:p>
        </p:txBody>
      </p:sp>
      <p:sp>
        <p:nvSpPr>
          <p:cNvPr id="9" name="Text Placeholder 8"/>
          <p:cNvSpPr>
            <a:spLocks noGrp="1"/>
          </p:cNvSpPr>
          <p:nvPr>
            <p:ph type="body" sz="quarter" idx="20"/>
          </p:nvPr>
        </p:nvSpPr>
        <p:spPr/>
        <p:txBody>
          <a:bodyPr/>
          <a:lstStyle/>
          <a:p>
            <a:endParaRPr lang="en-US"/>
          </a:p>
        </p:txBody>
      </p:sp>
    </p:spTree>
    <p:extLst>
      <p:ext uri="{BB962C8B-B14F-4D97-AF65-F5344CB8AC3E}">
        <p14:creationId xmlns:p14="http://schemas.microsoft.com/office/powerpoint/2010/main" val="3480275095"/>
      </p:ext>
    </p:extLst>
  </p:cSld>
  <p:clrMapOvr>
    <a:masterClrMapping/>
  </p:clrMapOvr>
  <mc:AlternateContent xmlns:mc="http://schemas.openxmlformats.org/markup-compatibility/2006" xmlns:p14="http://schemas.microsoft.com/office/powerpoint/2010/main">
    <mc:Choice Requires="p14">
      <p:transition spd="slow" p14:dur="1500" advClick="0" advTm="7000">
        <p:fade/>
      </p:transition>
    </mc:Choice>
    <mc:Fallback xmlns="">
      <p:transition spd="slow" advClick="0" advTm="700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3" name="Text Placeholder 2"/>
          <p:cNvSpPr>
            <a:spLocks noGrp="1"/>
          </p:cNvSpPr>
          <p:nvPr>
            <p:ph type="body" sz="quarter" idx="14"/>
          </p:nvPr>
        </p:nvSpPr>
        <p:spPr/>
        <p:txBody>
          <a:bodyPr/>
          <a:lstStyle/>
          <a:p>
            <a:endParaRPr lang="en-US"/>
          </a:p>
        </p:txBody>
      </p:sp>
      <p:sp>
        <p:nvSpPr>
          <p:cNvPr id="4" name="Text Placeholder 3"/>
          <p:cNvSpPr>
            <a:spLocks noGrp="1"/>
          </p:cNvSpPr>
          <p:nvPr>
            <p:ph type="body" sz="quarter" idx="15"/>
          </p:nvPr>
        </p:nvSpPr>
        <p:spPr/>
        <p:txBody>
          <a:bodyPr/>
          <a:lstStyle/>
          <a:p>
            <a:endParaRPr lang="en-US"/>
          </a:p>
        </p:txBody>
      </p:sp>
      <p:sp>
        <p:nvSpPr>
          <p:cNvPr id="6" name="Text Placeholder 5"/>
          <p:cNvSpPr>
            <a:spLocks noGrp="1"/>
          </p:cNvSpPr>
          <p:nvPr>
            <p:ph type="body" sz="quarter" idx="17"/>
          </p:nvPr>
        </p:nvSpPr>
        <p:spPr/>
        <p:txBody>
          <a:bodyPr/>
          <a:lstStyle/>
          <a:p>
            <a:endParaRPr lang="en-US"/>
          </a:p>
        </p:txBody>
      </p:sp>
      <p:sp>
        <p:nvSpPr>
          <p:cNvPr id="7" name="Text Placeholder 6"/>
          <p:cNvSpPr>
            <a:spLocks noGrp="1"/>
          </p:cNvSpPr>
          <p:nvPr>
            <p:ph type="body" sz="quarter" idx="18"/>
          </p:nvPr>
        </p:nvSpPr>
        <p:spPr/>
        <p:txBody>
          <a:bodyPr/>
          <a:lstStyle/>
          <a:p>
            <a:endParaRPr lang="en-US"/>
          </a:p>
        </p:txBody>
      </p:sp>
      <p:sp>
        <p:nvSpPr>
          <p:cNvPr id="8" name="Text Placeholder 7"/>
          <p:cNvSpPr>
            <a:spLocks noGrp="1"/>
          </p:cNvSpPr>
          <p:nvPr>
            <p:ph type="body" sz="quarter" idx="19"/>
          </p:nvPr>
        </p:nvSpPr>
        <p:spPr/>
        <p:txBody>
          <a:bodyPr/>
          <a:lstStyle/>
          <a:p>
            <a:endParaRPr lang="en-US"/>
          </a:p>
        </p:txBody>
      </p:sp>
      <p:sp>
        <p:nvSpPr>
          <p:cNvPr id="9" name="Text Placeholder 8"/>
          <p:cNvSpPr>
            <a:spLocks noGrp="1"/>
          </p:cNvSpPr>
          <p:nvPr>
            <p:ph type="body" sz="quarter" idx="20"/>
          </p:nvPr>
        </p:nvSpPr>
        <p:spPr/>
        <p:txBody>
          <a:bodyPr/>
          <a:lstStyle/>
          <a:p>
            <a:endParaRPr lang="en-US"/>
          </a:p>
        </p:txBody>
      </p:sp>
    </p:spTree>
    <p:extLst>
      <p:ext uri="{BB962C8B-B14F-4D97-AF65-F5344CB8AC3E}">
        <p14:creationId xmlns:p14="http://schemas.microsoft.com/office/powerpoint/2010/main" val="3987010059"/>
      </p:ext>
    </p:extLst>
  </p:cSld>
  <p:clrMapOvr>
    <a:masterClrMapping/>
  </p:clrMapOvr>
  <mc:AlternateContent xmlns:mc="http://schemas.openxmlformats.org/markup-compatibility/2006" xmlns:p14="http://schemas.microsoft.com/office/powerpoint/2010/main">
    <mc:Choice Requires="p14">
      <p:transition spd="slow" p14:dur="1500" advClick="0" advTm="7000">
        <p:fade/>
      </p:transition>
    </mc:Choice>
    <mc:Fallback xmlns="">
      <p:transition spd="slow" advClick="0" advTm="7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3" name="Text Placeholder 2"/>
          <p:cNvSpPr>
            <a:spLocks noGrp="1"/>
          </p:cNvSpPr>
          <p:nvPr>
            <p:ph type="body" sz="quarter" idx="14"/>
          </p:nvPr>
        </p:nvSpPr>
        <p:spPr/>
        <p:txBody>
          <a:bodyPr/>
          <a:lstStyle/>
          <a:p>
            <a:endParaRPr lang="en-US"/>
          </a:p>
        </p:txBody>
      </p:sp>
      <p:sp>
        <p:nvSpPr>
          <p:cNvPr id="4" name="Text Placeholder 3"/>
          <p:cNvSpPr>
            <a:spLocks noGrp="1"/>
          </p:cNvSpPr>
          <p:nvPr>
            <p:ph type="body" sz="quarter" idx="15"/>
          </p:nvPr>
        </p:nvSpPr>
        <p:spPr/>
        <p:txBody>
          <a:bodyPr/>
          <a:lstStyle/>
          <a:p>
            <a:endParaRPr lang="en-US"/>
          </a:p>
        </p:txBody>
      </p:sp>
      <p:sp>
        <p:nvSpPr>
          <p:cNvPr id="6" name="Text Placeholder 5"/>
          <p:cNvSpPr>
            <a:spLocks noGrp="1"/>
          </p:cNvSpPr>
          <p:nvPr>
            <p:ph type="body" sz="quarter" idx="17"/>
          </p:nvPr>
        </p:nvSpPr>
        <p:spPr/>
        <p:txBody>
          <a:bodyPr/>
          <a:lstStyle/>
          <a:p>
            <a:endParaRPr lang="en-US"/>
          </a:p>
        </p:txBody>
      </p:sp>
      <p:sp>
        <p:nvSpPr>
          <p:cNvPr id="7" name="Text Placeholder 6"/>
          <p:cNvSpPr>
            <a:spLocks noGrp="1"/>
          </p:cNvSpPr>
          <p:nvPr>
            <p:ph type="body" sz="quarter" idx="18"/>
          </p:nvPr>
        </p:nvSpPr>
        <p:spPr/>
        <p:txBody>
          <a:bodyPr/>
          <a:lstStyle/>
          <a:p>
            <a:endParaRPr lang="en-US"/>
          </a:p>
        </p:txBody>
      </p:sp>
      <p:sp>
        <p:nvSpPr>
          <p:cNvPr id="8" name="Text Placeholder 7"/>
          <p:cNvSpPr>
            <a:spLocks noGrp="1"/>
          </p:cNvSpPr>
          <p:nvPr>
            <p:ph type="body" sz="quarter" idx="19"/>
          </p:nvPr>
        </p:nvSpPr>
        <p:spPr/>
        <p:txBody>
          <a:bodyPr/>
          <a:lstStyle/>
          <a:p>
            <a:endParaRPr lang="en-US"/>
          </a:p>
        </p:txBody>
      </p:sp>
      <p:sp>
        <p:nvSpPr>
          <p:cNvPr id="9" name="Text Placeholder 8"/>
          <p:cNvSpPr>
            <a:spLocks noGrp="1"/>
          </p:cNvSpPr>
          <p:nvPr>
            <p:ph type="body" sz="quarter" idx="20"/>
          </p:nvPr>
        </p:nvSpPr>
        <p:spPr/>
        <p:txBody>
          <a:bodyPr/>
          <a:lstStyle/>
          <a:p>
            <a:endParaRPr lang="en-US"/>
          </a:p>
        </p:txBody>
      </p:sp>
    </p:spTree>
    <p:extLst>
      <p:ext uri="{BB962C8B-B14F-4D97-AF65-F5344CB8AC3E}">
        <p14:creationId xmlns:p14="http://schemas.microsoft.com/office/powerpoint/2010/main" val="2319051009"/>
      </p:ext>
    </p:extLst>
  </p:cSld>
  <p:clrMapOvr>
    <a:masterClrMapping/>
  </p:clrMapOvr>
  <mc:AlternateContent xmlns:mc="http://schemas.openxmlformats.org/markup-compatibility/2006" xmlns:p14="http://schemas.microsoft.com/office/powerpoint/2010/main">
    <mc:Choice Requires="p14">
      <p:transition spd="slow" p14:dur="1500" advClick="0" advTm="7000">
        <p:fade/>
      </p:transition>
    </mc:Choice>
    <mc:Fallback xmlns="">
      <p:transition spd="slow" advClick="0" advTm="7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132667" y="2355586"/>
            <a:ext cx="5926667" cy="2146829"/>
          </a:xfrm>
        </p:spPr>
        <p:txBody>
          <a:bodyPr>
            <a:normAutofit lnSpcReduction="10000"/>
          </a:bodyPr>
          <a:lstStyle/>
          <a:p>
            <a:r>
              <a:rPr lang="en-US" b="1" dirty="0" smtClean="0">
                <a:latin typeface="Arial Narrow" charset="0"/>
                <a:ea typeface="Arial Narrow" charset="0"/>
                <a:cs typeface="Arial Narrow" charset="0"/>
              </a:rPr>
              <a:t>About </a:t>
            </a:r>
            <a:r>
              <a:rPr lang="en-US" b="1" dirty="0" err="1" smtClean="0">
                <a:latin typeface="Arial Narrow" charset="0"/>
                <a:ea typeface="Arial Narrow" charset="0"/>
                <a:cs typeface="Arial Narrow" charset="0"/>
              </a:rPr>
              <a:t>Hatchbuck</a:t>
            </a:r>
            <a:endParaRPr lang="en-US" b="1" dirty="0" smtClean="0">
              <a:latin typeface="Arial Narrow" charset="0"/>
              <a:ea typeface="Arial Narrow" charset="0"/>
              <a:cs typeface="Arial Narrow" charset="0"/>
            </a:endParaRPr>
          </a:p>
          <a:p>
            <a:r>
              <a:rPr lang="en-US" sz="1900" dirty="0"/>
              <a:t>Simple, yet elegantly intelligent, </a:t>
            </a:r>
            <a:r>
              <a:rPr lang="en-US" sz="1900" dirty="0" err="1"/>
              <a:t>Hatchbuck</a:t>
            </a:r>
            <a:r>
              <a:rPr lang="en-US" sz="1900" dirty="0"/>
              <a:t> is </a:t>
            </a:r>
            <a:r>
              <a:rPr lang="en-US" sz="1900" dirty="0" smtClean="0"/>
              <a:t>sales </a:t>
            </a:r>
            <a:r>
              <a:rPr lang="en-US" sz="1900" dirty="0" smtClean="0"/>
              <a:t>and </a:t>
            </a:r>
            <a:r>
              <a:rPr lang="en-US" sz="1900" dirty="0"/>
              <a:t>marketing software that automates your sales </a:t>
            </a:r>
            <a:r>
              <a:rPr lang="en-US" sz="1900" dirty="0" smtClean="0"/>
              <a:t>and marketing </a:t>
            </a:r>
            <a:r>
              <a:rPr lang="en-US" sz="1900" dirty="0"/>
              <a:t>efforts overnight. Turn emails into </a:t>
            </a:r>
            <a:r>
              <a:rPr lang="en-US" sz="1900" dirty="0" smtClean="0"/>
              <a:t>conversations, website </a:t>
            </a:r>
            <a:r>
              <a:rPr lang="en-US" sz="1900" dirty="0"/>
              <a:t>visitors into handshakes, and customers into </a:t>
            </a:r>
            <a:r>
              <a:rPr lang="en-US" sz="1900" dirty="0" smtClean="0"/>
              <a:t>raving fans</a:t>
            </a:r>
            <a:r>
              <a:rPr lang="en-US" sz="1900" dirty="0"/>
              <a:t>. It’s time to grow</a:t>
            </a:r>
            <a:r>
              <a:rPr lang="en-US" sz="1900" dirty="0" smtClean="0"/>
              <a:t>.</a:t>
            </a:r>
          </a:p>
          <a:p>
            <a:r>
              <a:rPr lang="en-US" sz="1900" dirty="0" smtClean="0">
                <a:hlinkClick r:id="rId2"/>
              </a:rPr>
              <a:t>www.hatchbuck.com</a:t>
            </a:r>
            <a:endParaRPr lang="en-US" sz="1900" dirty="0"/>
          </a:p>
        </p:txBody>
      </p:sp>
    </p:spTree>
    <p:extLst>
      <p:ext uri="{BB962C8B-B14F-4D97-AF65-F5344CB8AC3E}">
        <p14:creationId xmlns:p14="http://schemas.microsoft.com/office/powerpoint/2010/main" val="356056338"/>
      </p:ext>
    </p:extLst>
  </p:cSld>
  <p:clrMapOvr>
    <a:masterClrMapping/>
  </p:clrMapOvr>
  <mc:AlternateContent xmlns:mc="http://schemas.openxmlformats.org/markup-compatibility/2006" xmlns:p14="http://schemas.microsoft.com/office/powerpoint/2010/main">
    <mc:Choice Requires="p14">
      <p:transition spd="slow" p14:dur="1500" advClick="0" advTm="7000">
        <p:fade/>
      </p:transition>
    </mc:Choice>
    <mc:Fallback xmlns="">
      <p:transition spd="slow" advClick="0" advTm="7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sz="4800" dirty="0" smtClean="0"/>
              <a:t>Buyer Profile</a:t>
            </a:r>
            <a:r>
              <a:rPr lang="en-US" sz="4800" dirty="0" smtClean="0"/>
              <a:t>:</a:t>
            </a:r>
            <a:endParaRPr lang="en-US" sz="4800" dirty="0"/>
          </a:p>
        </p:txBody>
      </p:sp>
      <p:sp>
        <p:nvSpPr>
          <p:cNvPr id="3" name="Subtitle 2"/>
          <p:cNvSpPr>
            <a:spLocks noGrp="1"/>
          </p:cNvSpPr>
          <p:nvPr>
            <p:ph type="subTitle" idx="1"/>
          </p:nvPr>
        </p:nvSpPr>
        <p:spPr/>
        <p:txBody>
          <a:bodyPr>
            <a:noAutofit/>
          </a:bodyPr>
          <a:lstStyle/>
          <a:p>
            <a:pPr algn="l" fontAlgn="base"/>
            <a:r>
              <a:rPr lang="en-US" sz="1600" dirty="0" smtClean="0"/>
              <a:t>A </a:t>
            </a:r>
            <a:r>
              <a:rPr lang="en-US" sz="1600" dirty="0"/>
              <a:t>fictional person, rooted in research, that represents the needs and interests of </a:t>
            </a:r>
            <a:r>
              <a:rPr lang="en-US" sz="1600" dirty="0" smtClean="0"/>
              <a:t>the main types of customers in your audience</a:t>
            </a:r>
            <a:r>
              <a:rPr lang="en-US" sz="1600" dirty="0"/>
              <a:t>. </a:t>
            </a:r>
            <a:r>
              <a:rPr lang="en-US" sz="1600" i="1" dirty="0"/>
              <a:t> </a:t>
            </a:r>
            <a:endParaRPr lang="en-US" sz="1600" i="1" dirty="0" smtClean="0"/>
          </a:p>
          <a:p>
            <a:pPr algn="l" fontAlgn="base"/>
            <a:endParaRPr lang="en-US" sz="1600" dirty="0"/>
          </a:p>
        </p:txBody>
      </p:sp>
    </p:spTree>
    <p:extLst>
      <p:ext uri="{BB962C8B-B14F-4D97-AF65-F5344CB8AC3E}">
        <p14:creationId xmlns:p14="http://schemas.microsoft.com/office/powerpoint/2010/main" val="3298880824"/>
      </p:ext>
    </p:extLst>
  </p:cSld>
  <p:clrMapOvr>
    <a:masterClrMapping/>
  </p:clrMapOvr>
  <mc:AlternateContent xmlns:mc="http://schemas.openxmlformats.org/markup-compatibility/2006" xmlns:p14="http://schemas.microsoft.com/office/powerpoint/2010/main">
    <mc:Choice Requires="p14">
      <p:transition spd="slow" p14:dur="1500" advClick="0" advTm="7000">
        <p:fade/>
      </p:transition>
    </mc:Choice>
    <mc:Fallback xmlns="">
      <p:transition spd="slow" advClick="0" advTm="7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sz="4800" dirty="0" smtClean="0"/>
              <a:t>Step </a:t>
            </a:r>
            <a:r>
              <a:rPr lang="en-US" sz="4800" dirty="0" smtClean="0"/>
              <a:t>1:  Look at Your Business</a:t>
            </a:r>
            <a:endParaRPr lang="en-US" sz="4800" dirty="0"/>
          </a:p>
        </p:txBody>
      </p:sp>
      <p:sp>
        <p:nvSpPr>
          <p:cNvPr id="3" name="Subtitle 2"/>
          <p:cNvSpPr>
            <a:spLocks noGrp="1"/>
          </p:cNvSpPr>
          <p:nvPr>
            <p:ph type="subTitle" idx="1"/>
          </p:nvPr>
        </p:nvSpPr>
        <p:spPr/>
        <p:txBody>
          <a:bodyPr>
            <a:noAutofit/>
          </a:bodyPr>
          <a:lstStyle/>
          <a:p>
            <a:pPr algn="l" fontAlgn="base"/>
            <a:r>
              <a:rPr lang="en-US" sz="1600" dirty="0"/>
              <a:t>When thinking about the customers you love working with or want more of, how would you describe them? These characteristics are your ideal client criteria and the basis for creating Buyer Profiles.</a:t>
            </a:r>
            <a:endParaRPr lang="en-US" sz="1600" dirty="0"/>
          </a:p>
        </p:txBody>
      </p:sp>
    </p:spTree>
    <p:extLst>
      <p:ext uri="{BB962C8B-B14F-4D97-AF65-F5344CB8AC3E}">
        <p14:creationId xmlns:p14="http://schemas.microsoft.com/office/powerpoint/2010/main" val="2790384915"/>
      </p:ext>
    </p:extLst>
  </p:cSld>
  <p:clrMapOvr>
    <a:masterClrMapping/>
  </p:clrMapOvr>
  <mc:AlternateContent xmlns:mc="http://schemas.openxmlformats.org/markup-compatibility/2006" xmlns:p14="http://schemas.microsoft.com/office/powerpoint/2010/main">
    <mc:Choice Requires="p14">
      <p:transition spd="slow" p14:dur="1500" advClick="0" advTm="7000">
        <p:fade/>
      </p:transition>
    </mc:Choice>
    <mc:Fallback xmlns="">
      <p:transition spd="slow" advClick="0" advTm="7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5"/>
          </p:nvPr>
        </p:nvSpPr>
        <p:spPr>
          <a:xfrm>
            <a:off x="582068" y="727639"/>
            <a:ext cx="10847622" cy="4908257"/>
          </a:xfrm>
          <a:solidFill>
            <a:schemeClr val="bg1"/>
          </a:solidFill>
        </p:spPr>
        <p:txBody>
          <a:bodyPr>
            <a:normAutofit/>
          </a:bodyPr>
          <a:lstStyle/>
          <a:p>
            <a:r>
              <a:rPr lang="en-US" sz="2400" b="1" dirty="0" smtClean="0"/>
              <a:t>Discover your ideal client by </a:t>
            </a:r>
            <a:r>
              <a:rPr lang="en-US" sz="2400" b="1" dirty="0"/>
              <a:t>asking </a:t>
            </a:r>
            <a:r>
              <a:rPr lang="en-US" sz="2400" b="1" dirty="0" smtClean="0"/>
              <a:t>basic </a:t>
            </a:r>
            <a:r>
              <a:rPr lang="en-US" sz="2400" b="1" dirty="0"/>
              <a:t>questions, like: </a:t>
            </a:r>
            <a:r>
              <a:rPr lang="en-US" sz="2400" b="1" dirty="0" smtClean="0"/>
              <a:t/>
            </a:r>
            <a:br>
              <a:rPr lang="en-US" sz="2400" b="1" dirty="0" smtClean="0"/>
            </a:br>
            <a:endParaRPr lang="en-US" sz="2400" b="1" dirty="0"/>
          </a:p>
          <a:p>
            <a:pPr marL="971550" lvl="1" indent="-285750">
              <a:buFont typeface="Arial"/>
              <a:buChar char="•"/>
            </a:pPr>
            <a:r>
              <a:rPr lang="en-US" dirty="0" smtClean="0"/>
              <a:t>Who </a:t>
            </a:r>
            <a:r>
              <a:rPr lang="en-US" dirty="0"/>
              <a:t>do you absolutely love working with</a:t>
            </a:r>
            <a:r>
              <a:rPr lang="en-US" dirty="0" smtClean="0"/>
              <a:t>?</a:t>
            </a:r>
            <a:br>
              <a:rPr lang="en-US" dirty="0" smtClean="0"/>
            </a:br>
            <a:endParaRPr lang="en-US" dirty="0"/>
          </a:p>
          <a:p>
            <a:pPr marL="971550" lvl="1" indent="-285750">
              <a:buFont typeface="Arial"/>
              <a:buChar char="•"/>
            </a:pPr>
            <a:r>
              <a:rPr lang="en-US" dirty="0" smtClean="0"/>
              <a:t>What </a:t>
            </a:r>
            <a:r>
              <a:rPr lang="en-US" dirty="0"/>
              <a:t>type of work would you like to have more of? </a:t>
            </a:r>
            <a:r>
              <a:rPr lang="en-US" dirty="0" smtClean="0"/>
              <a:t/>
            </a:r>
            <a:br>
              <a:rPr lang="en-US" dirty="0" smtClean="0"/>
            </a:br>
            <a:endParaRPr lang="en-US" dirty="0"/>
          </a:p>
          <a:p>
            <a:pPr marL="971550" lvl="1" indent="-285750">
              <a:buFont typeface="Arial"/>
              <a:buChar char="•"/>
            </a:pPr>
            <a:r>
              <a:rPr lang="en-US" dirty="0" smtClean="0"/>
              <a:t>Who </a:t>
            </a:r>
            <a:r>
              <a:rPr lang="en-US" dirty="0"/>
              <a:t>purchases from you the most often</a:t>
            </a:r>
            <a:r>
              <a:rPr lang="en-US" dirty="0" smtClean="0"/>
              <a:t>?</a:t>
            </a:r>
            <a:br>
              <a:rPr lang="en-US" dirty="0" smtClean="0"/>
            </a:br>
            <a:endParaRPr lang="en-US" dirty="0"/>
          </a:p>
          <a:p>
            <a:pPr marL="971550" lvl="1" indent="-285750">
              <a:buFont typeface="Arial"/>
              <a:buChar char="•"/>
            </a:pPr>
            <a:r>
              <a:rPr lang="en-US" dirty="0" smtClean="0"/>
              <a:t>What </a:t>
            </a:r>
            <a:r>
              <a:rPr lang="en-US" dirty="0"/>
              <a:t>type of customer makes the biggest purchases? </a:t>
            </a:r>
            <a:r>
              <a:rPr lang="en-US" dirty="0" smtClean="0"/>
              <a:t/>
            </a:r>
            <a:br>
              <a:rPr lang="en-US" dirty="0" smtClean="0"/>
            </a:br>
            <a:endParaRPr lang="en-US" dirty="0"/>
          </a:p>
          <a:p>
            <a:pPr marL="971550" lvl="1" indent="-285750">
              <a:buFont typeface="Arial"/>
              <a:buChar char="•"/>
            </a:pPr>
            <a:r>
              <a:rPr lang="en-US" dirty="0" smtClean="0"/>
              <a:t>Who </a:t>
            </a:r>
            <a:r>
              <a:rPr lang="en-US" dirty="0"/>
              <a:t>are the biggest drain on your resources? </a:t>
            </a:r>
            <a:r>
              <a:rPr lang="en-US" dirty="0" smtClean="0"/>
              <a:t/>
            </a:r>
            <a:br>
              <a:rPr lang="en-US" dirty="0" smtClean="0"/>
            </a:br>
            <a:endParaRPr lang="en-US" dirty="0"/>
          </a:p>
          <a:p>
            <a:pPr marL="971550" lvl="1" indent="-285750">
              <a:buFont typeface="Arial"/>
              <a:buChar char="•"/>
            </a:pPr>
            <a:r>
              <a:rPr lang="en-US" dirty="0" smtClean="0"/>
              <a:t>What </a:t>
            </a:r>
            <a:r>
              <a:rPr lang="en-US" dirty="0"/>
              <a:t>type of client terminate service or return products most often? </a:t>
            </a:r>
          </a:p>
          <a:p>
            <a:endParaRPr lang="en-US" dirty="0"/>
          </a:p>
        </p:txBody>
      </p:sp>
    </p:spTree>
    <p:extLst>
      <p:ext uri="{BB962C8B-B14F-4D97-AF65-F5344CB8AC3E}">
        <p14:creationId xmlns:p14="http://schemas.microsoft.com/office/powerpoint/2010/main" val="2954301292"/>
      </p:ext>
    </p:extLst>
  </p:cSld>
  <p:clrMapOvr>
    <a:masterClrMapping/>
  </p:clrMapOvr>
  <mc:AlternateContent xmlns:mc="http://schemas.openxmlformats.org/markup-compatibility/2006" xmlns:p14="http://schemas.microsoft.com/office/powerpoint/2010/main">
    <mc:Choice Requires="p14">
      <p:transition spd="slow" p14:dur="1500" advClick="0" advTm="7000">
        <p:fade/>
      </p:transition>
    </mc:Choice>
    <mc:Fallback xmlns="">
      <p:transition spd="slow" advClick="0" advTm="7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sz="4800" dirty="0" smtClean="0"/>
              <a:t>Step </a:t>
            </a:r>
            <a:r>
              <a:rPr lang="en-US" sz="4800" dirty="0" smtClean="0"/>
              <a:t>2:  </a:t>
            </a:r>
            <a:r>
              <a:rPr lang="en-US" sz="4800" dirty="0" smtClean="0"/>
              <a:t>Craft an Identity</a:t>
            </a:r>
            <a:endParaRPr lang="en-US" sz="4800" dirty="0"/>
          </a:p>
        </p:txBody>
      </p:sp>
      <p:sp>
        <p:nvSpPr>
          <p:cNvPr id="3" name="Subtitle 2"/>
          <p:cNvSpPr>
            <a:spLocks noGrp="1"/>
          </p:cNvSpPr>
          <p:nvPr>
            <p:ph type="subTitle" idx="1"/>
          </p:nvPr>
        </p:nvSpPr>
        <p:spPr/>
        <p:txBody>
          <a:bodyPr>
            <a:noAutofit/>
          </a:bodyPr>
          <a:lstStyle/>
          <a:p>
            <a:pPr algn="l" fontAlgn="base"/>
            <a:r>
              <a:rPr lang="en-US" sz="1600" dirty="0"/>
              <a:t>Find out who your persona is and give them a backstory. </a:t>
            </a:r>
            <a:endParaRPr lang="en-US" sz="1600" dirty="0" smtClean="0"/>
          </a:p>
          <a:p>
            <a:pPr algn="l" fontAlgn="base"/>
            <a:r>
              <a:rPr lang="en-US" sz="1600" dirty="0" smtClean="0"/>
              <a:t>Joe </a:t>
            </a:r>
            <a:r>
              <a:rPr lang="en-US" sz="1600" dirty="0"/>
              <a:t>the single </a:t>
            </a:r>
            <a:r>
              <a:rPr lang="en-US" sz="1600" dirty="0" smtClean="0"/>
              <a:t>20-something </a:t>
            </a:r>
            <a:r>
              <a:rPr lang="en-US" sz="1600" dirty="0"/>
              <a:t>is going to have different motivations than Mary the 40-something divorcée with </a:t>
            </a:r>
            <a:r>
              <a:rPr lang="en-US" sz="1600" dirty="0" smtClean="0"/>
              <a:t>two </a:t>
            </a:r>
            <a:r>
              <a:rPr lang="en-US" sz="1600" dirty="0"/>
              <a:t>kids.</a:t>
            </a:r>
          </a:p>
        </p:txBody>
      </p:sp>
    </p:spTree>
    <p:extLst>
      <p:ext uri="{BB962C8B-B14F-4D97-AF65-F5344CB8AC3E}">
        <p14:creationId xmlns:p14="http://schemas.microsoft.com/office/powerpoint/2010/main" val="450758969"/>
      </p:ext>
    </p:extLst>
  </p:cSld>
  <p:clrMapOvr>
    <a:masterClrMapping/>
  </p:clrMapOvr>
  <mc:AlternateContent xmlns:mc="http://schemas.openxmlformats.org/markup-compatibility/2006" xmlns:p14="http://schemas.microsoft.com/office/powerpoint/2010/main">
    <mc:Choice Requires="p14">
      <p:transition spd="slow" p14:dur="1500" advClick="0" advTm="7000">
        <p:fade/>
      </p:transition>
    </mc:Choice>
    <mc:Fallback xmlns="">
      <p:transition spd="slow" advClick="0" advTm="70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Placeholder 9"/>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a:stretch>
            <a:fillRect/>
          </a:stretch>
        </p:blipFill>
        <p:spPr/>
      </p:pic>
      <p:sp>
        <p:nvSpPr>
          <p:cNvPr id="3" name="Text Placeholder 2"/>
          <p:cNvSpPr>
            <a:spLocks noGrp="1"/>
          </p:cNvSpPr>
          <p:nvPr>
            <p:ph type="body" sz="quarter" idx="14"/>
          </p:nvPr>
        </p:nvSpPr>
        <p:spPr/>
        <p:txBody>
          <a:bodyPr/>
          <a:lstStyle/>
          <a:p>
            <a:r>
              <a:rPr lang="en-US" dirty="0" smtClean="0">
                <a:solidFill>
                  <a:schemeClr val="accent3">
                    <a:lumMod val="20000"/>
                    <a:lumOff val="80000"/>
                  </a:schemeClr>
                </a:solidFill>
              </a:rPr>
              <a:t>Sample Persona: </a:t>
            </a:r>
            <a:r>
              <a:rPr lang="en-US" dirty="0" smtClean="0"/>
              <a:t>Greg the General Contractor</a:t>
            </a:r>
            <a:endParaRPr lang="en-US" dirty="0"/>
          </a:p>
        </p:txBody>
      </p:sp>
      <p:sp>
        <p:nvSpPr>
          <p:cNvPr id="4" name="Text Placeholder 3"/>
          <p:cNvSpPr>
            <a:spLocks noGrp="1"/>
          </p:cNvSpPr>
          <p:nvPr>
            <p:ph type="body" sz="quarter" idx="15"/>
          </p:nvPr>
        </p:nvSpPr>
        <p:spPr/>
        <p:txBody>
          <a:bodyPr/>
          <a:lstStyle/>
          <a:p>
            <a:r>
              <a:rPr lang="en-US" dirty="0" smtClean="0"/>
              <a:t>Greg is a college graduate who is </a:t>
            </a:r>
            <a:r>
              <a:rPr lang="en-US" dirty="0"/>
              <a:t>married with 2 kids, lives in the suburbs and drives </a:t>
            </a:r>
            <a:r>
              <a:rPr lang="en-US" dirty="0" smtClean="0"/>
              <a:t>an </a:t>
            </a:r>
            <a:r>
              <a:rPr lang="en-US" dirty="0"/>
              <a:t>SUV</a:t>
            </a:r>
            <a:r>
              <a:rPr lang="en-US" dirty="0" smtClean="0"/>
              <a:t>. He is very involved in his local community and works long hours.  It doesn’t leave much time to hang out with his family.</a:t>
            </a:r>
            <a:endParaRPr lang="en-US" dirty="0"/>
          </a:p>
        </p:txBody>
      </p:sp>
      <p:sp>
        <p:nvSpPr>
          <p:cNvPr id="5" name="Text Placeholder 4"/>
          <p:cNvSpPr>
            <a:spLocks noGrp="1"/>
          </p:cNvSpPr>
          <p:nvPr>
            <p:ph type="body" sz="quarter" idx="4294967295"/>
          </p:nvPr>
        </p:nvSpPr>
        <p:spPr>
          <a:xfrm>
            <a:off x="7441671" y="1952626"/>
            <a:ext cx="3987271" cy="1454152"/>
          </a:xfrm>
        </p:spPr>
        <p:txBody>
          <a:bodyPr/>
          <a:lstStyle/>
          <a:p>
            <a:r>
              <a:rPr lang="en-US" dirty="0" smtClean="0"/>
              <a:t> </a:t>
            </a:r>
            <a:endParaRPr lang="en-US" dirty="0"/>
          </a:p>
        </p:txBody>
      </p:sp>
      <p:sp>
        <p:nvSpPr>
          <p:cNvPr id="6" name="Text Placeholder 5"/>
          <p:cNvSpPr>
            <a:spLocks noGrp="1"/>
          </p:cNvSpPr>
          <p:nvPr>
            <p:ph type="body" sz="quarter" idx="17"/>
          </p:nvPr>
        </p:nvSpPr>
        <p:spPr/>
        <p:txBody>
          <a:bodyPr/>
          <a:lstStyle/>
          <a:p>
            <a:r>
              <a:rPr lang="en-US" dirty="0" smtClean="0"/>
              <a:t> </a:t>
            </a:r>
            <a:endParaRPr lang="en-US" dirty="0"/>
          </a:p>
        </p:txBody>
      </p:sp>
      <p:sp>
        <p:nvSpPr>
          <p:cNvPr id="7" name="Text Placeholder 6"/>
          <p:cNvSpPr>
            <a:spLocks noGrp="1"/>
          </p:cNvSpPr>
          <p:nvPr>
            <p:ph type="body" sz="quarter" idx="18"/>
          </p:nvPr>
        </p:nvSpPr>
        <p:spPr/>
        <p:txBody>
          <a:bodyPr/>
          <a:lstStyle/>
          <a:p>
            <a:r>
              <a:rPr lang="en-US" dirty="0" smtClean="0"/>
              <a:t> </a:t>
            </a:r>
            <a:endParaRPr lang="en-US" dirty="0"/>
          </a:p>
        </p:txBody>
      </p:sp>
      <p:sp>
        <p:nvSpPr>
          <p:cNvPr id="8" name="Text Placeholder 7"/>
          <p:cNvSpPr>
            <a:spLocks noGrp="1"/>
          </p:cNvSpPr>
          <p:nvPr>
            <p:ph type="body" sz="quarter" idx="19"/>
          </p:nvPr>
        </p:nvSpPr>
        <p:spPr/>
        <p:txBody>
          <a:bodyPr/>
          <a:lstStyle/>
          <a:p>
            <a:r>
              <a:rPr lang="en-US" dirty="0" smtClean="0"/>
              <a:t>46</a:t>
            </a:r>
            <a:endParaRPr lang="en-US" dirty="0"/>
          </a:p>
        </p:txBody>
      </p:sp>
      <p:sp>
        <p:nvSpPr>
          <p:cNvPr id="9" name="Text Placeholder 8"/>
          <p:cNvSpPr>
            <a:spLocks noGrp="1"/>
          </p:cNvSpPr>
          <p:nvPr>
            <p:ph type="body" sz="quarter" idx="20"/>
          </p:nvPr>
        </p:nvSpPr>
        <p:spPr/>
        <p:txBody>
          <a:bodyPr/>
          <a:lstStyle/>
          <a:p>
            <a:r>
              <a:rPr lang="en-US" dirty="0" smtClean="0"/>
              <a:t>23</a:t>
            </a:r>
            <a:endParaRPr lang="en-US" dirty="0"/>
          </a:p>
        </p:txBody>
      </p:sp>
    </p:spTree>
    <p:extLst>
      <p:ext uri="{BB962C8B-B14F-4D97-AF65-F5344CB8AC3E}">
        <p14:creationId xmlns:p14="http://schemas.microsoft.com/office/powerpoint/2010/main" val="782360359"/>
      </p:ext>
    </p:extLst>
  </p:cSld>
  <p:clrMapOvr>
    <a:masterClrMapping/>
  </p:clrMapOvr>
  <mc:AlternateContent xmlns:mc="http://schemas.openxmlformats.org/markup-compatibility/2006" xmlns:p14="http://schemas.microsoft.com/office/powerpoint/2010/main">
    <mc:Choice Requires="p14">
      <p:transition spd="slow" p14:dur="1500" advClick="0" advTm="7000">
        <p:fade/>
      </p:transition>
    </mc:Choice>
    <mc:Fallback xmlns="">
      <p:transition spd="slow" advClick="0" advTm="70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sz="4800" dirty="0" smtClean="0"/>
              <a:t>Step </a:t>
            </a:r>
            <a:r>
              <a:rPr lang="en-US" sz="4800" dirty="0" smtClean="0"/>
              <a:t>3: Discover Challenges</a:t>
            </a:r>
            <a:endParaRPr lang="en-US" sz="4800" dirty="0"/>
          </a:p>
        </p:txBody>
      </p:sp>
      <p:sp>
        <p:nvSpPr>
          <p:cNvPr id="3" name="Subtitle 2"/>
          <p:cNvSpPr>
            <a:spLocks noGrp="1"/>
          </p:cNvSpPr>
          <p:nvPr>
            <p:ph type="subTitle" idx="1"/>
          </p:nvPr>
        </p:nvSpPr>
        <p:spPr/>
        <p:txBody>
          <a:bodyPr>
            <a:noAutofit/>
          </a:bodyPr>
          <a:lstStyle/>
          <a:p>
            <a:pPr algn="l" fontAlgn="base"/>
            <a:r>
              <a:rPr lang="en-US" sz="1600" dirty="0" smtClean="0"/>
              <a:t>Think about the </a:t>
            </a:r>
            <a:r>
              <a:rPr lang="en-US" sz="1600" dirty="0"/>
              <a:t>challenges your persona </a:t>
            </a:r>
            <a:r>
              <a:rPr lang="en-US" sz="1600" dirty="0" smtClean="0"/>
              <a:t>faces and use </a:t>
            </a:r>
            <a:r>
              <a:rPr lang="en-US" sz="1600" dirty="0"/>
              <a:t>insights about the daily achievements, struggles, and processes of your </a:t>
            </a:r>
            <a:r>
              <a:rPr lang="en-US" sz="1600" dirty="0" smtClean="0"/>
              <a:t>persona to </a:t>
            </a:r>
            <a:r>
              <a:rPr lang="en-US" sz="1600" dirty="0"/>
              <a:t>uncover what motivates them</a:t>
            </a:r>
            <a:r>
              <a:rPr lang="en-US" sz="1600" dirty="0" smtClean="0"/>
              <a:t>.</a:t>
            </a:r>
            <a:br>
              <a:rPr lang="en-US" sz="1600" dirty="0" smtClean="0"/>
            </a:br>
            <a:endParaRPr lang="en-US" sz="1600" dirty="0"/>
          </a:p>
          <a:p>
            <a:pPr marL="742950" lvl="1" indent="-285750" algn="l" fontAlgn="base">
              <a:buFont typeface="Arial" panose="020B0604020202020204" pitchFamily="34" charset="0"/>
              <a:buChar char="•"/>
            </a:pPr>
            <a:r>
              <a:rPr lang="en-US" sz="1600" dirty="0"/>
              <a:t>What problems does your persona have?  </a:t>
            </a:r>
            <a:endParaRPr lang="en-US" sz="1600" dirty="0" smtClean="0"/>
          </a:p>
          <a:p>
            <a:pPr marL="742950" lvl="1" indent="-285750" algn="l" fontAlgn="base">
              <a:buFont typeface="Arial" panose="020B0604020202020204" pitchFamily="34" charset="0"/>
              <a:buChar char="•"/>
            </a:pPr>
            <a:r>
              <a:rPr lang="en-US" sz="1600" dirty="0" smtClean="0"/>
              <a:t>Where </a:t>
            </a:r>
            <a:r>
              <a:rPr lang="en-US" sz="1600" dirty="0"/>
              <a:t>do their obstacles intersect with your expertise?  </a:t>
            </a:r>
            <a:endParaRPr lang="en-US" sz="1600" dirty="0" smtClean="0"/>
          </a:p>
          <a:p>
            <a:pPr marL="742950" lvl="1" indent="-285750" algn="l" fontAlgn="base">
              <a:buFont typeface="Arial" panose="020B0604020202020204" pitchFamily="34" charset="0"/>
              <a:buChar char="•"/>
            </a:pPr>
            <a:r>
              <a:rPr lang="en-US" sz="1600" dirty="0" smtClean="0"/>
              <a:t>What </a:t>
            </a:r>
            <a:r>
              <a:rPr lang="en-US" sz="1600" dirty="0"/>
              <a:t>specific challenges can you help them overcome</a:t>
            </a:r>
            <a:r>
              <a:rPr lang="en-US" sz="1600" dirty="0" smtClean="0"/>
              <a:t>?</a:t>
            </a:r>
            <a:endParaRPr lang="en-US" sz="1600" dirty="0"/>
          </a:p>
        </p:txBody>
      </p:sp>
    </p:spTree>
    <p:extLst>
      <p:ext uri="{BB962C8B-B14F-4D97-AF65-F5344CB8AC3E}">
        <p14:creationId xmlns:p14="http://schemas.microsoft.com/office/powerpoint/2010/main" val="1544321810"/>
      </p:ext>
    </p:extLst>
  </p:cSld>
  <p:clrMapOvr>
    <a:masterClrMapping/>
  </p:clrMapOvr>
  <mc:AlternateContent xmlns:mc="http://schemas.openxmlformats.org/markup-compatibility/2006" xmlns:p14="http://schemas.microsoft.com/office/powerpoint/2010/main">
    <mc:Choice Requires="p14">
      <p:transition spd="slow" p14:dur="1500" advClick="0" advTm="7000">
        <p:fade/>
      </p:transition>
    </mc:Choice>
    <mc:Fallback xmlns="">
      <p:transition spd="slow" advClick="0" advTm="7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Placeholder 9"/>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a:stretch>
            <a:fillRect/>
          </a:stretch>
        </p:blipFill>
        <p:spPr/>
      </p:pic>
      <p:sp>
        <p:nvSpPr>
          <p:cNvPr id="3" name="Text Placeholder 2"/>
          <p:cNvSpPr>
            <a:spLocks noGrp="1"/>
          </p:cNvSpPr>
          <p:nvPr>
            <p:ph type="body" sz="quarter" idx="14"/>
          </p:nvPr>
        </p:nvSpPr>
        <p:spPr/>
        <p:txBody>
          <a:bodyPr/>
          <a:lstStyle/>
          <a:p>
            <a:r>
              <a:rPr lang="en-US" dirty="0" smtClean="0">
                <a:solidFill>
                  <a:schemeClr val="accent3">
                    <a:lumMod val="20000"/>
                    <a:lumOff val="80000"/>
                  </a:schemeClr>
                </a:solidFill>
              </a:rPr>
              <a:t>Sample Persona: </a:t>
            </a:r>
            <a:r>
              <a:rPr lang="en-US" dirty="0" smtClean="0"/>
              <a:t>Greg the General Contractor</a:t>
            </a:r>
            <a:endParaRPr lang="en-US" dirty="0"/>
          </a:p>
        </p:txBody>
      </p:sp>
      <p:sp>
        <p:nvSpPr>
          <p:cNvPr id="4" name="Text Placeholder 3"/>
          <p:cNvSpPr>
            <a:spLocks noGrp="1"/>
          </p:cNvSpPr>
          <p:nvPr>
            <p:ph type="body" sz="quarter" idx="15"/>
          </p:nvPr>
        </p:nvSpPr>
        <p:spPr/>
        <p:txBody>
          <a:bodyPr/>
          <a:lstStyle/>
          <a:p>
            <a:r>
              <a:rPr lang="en-US" dirty="0" smtClean="0">
                <a:solidFill>
                  <a:schemeClr val="accent3"/>
                </a:solidFill>
              </a:rPr>
              <a:t>Greg is a college graduate who is </a:t>
            </a:r>
            <a:r>
              <a:rPr lang="en-US" dirty="0">
                <a:solidFill>
                  <a:schemeClr val="accent3"/>
                </a:solidFill>
              </a:rPr>
              <a:t>married with 2 kids, lives in the suburbs and drives </a:t>
            </a:r>
            <a:r>
              <a:rPr lang="en-US" dirty="0" smtClean="0">
                <a:solidFill>
                  <a:schemeClr val="accent3"/>
                </a:solidFill>
              </a:rPr>
              <a:t>an </a:t>
            </a:r>
            <a:r>
              <a:rPr lang="en-US" dirty="0">
                <a:solidFill>
                  <a:schemeClr val="accent3"/>
                </a:solidFill>
              </a:rPr>
              <a:t>SUV</a:t>
            </a:r>
            <a:r>
              <a:rPr lang="en-US" dirty="0" smtClean="0">
                <a:solidFill>
                  <a:schemeClr val="accent3"/>
                </a:solidFill>
              </a:rPr>
              <a:t>. He is very involved in his local community and works long hours.  It doesn’t leave much time to hang out with his family.</a:t>
            </a:r>
            <a:endParaRPr lang="en-US" dirty="0">
              <a:solidFill>
                <a:schemeClr val="accent3"/>
              </a:solidFill>
            </a:endParaRPr>
          </a:p>
        </p:txBody>
      </p:sp>
      <p:sp>
        <p:nvSpPr>
          <p:cNvPr id="6" name="Text Placeholder 5"/>
          <p:cNvSpPr>
            <a:spLocks noGrp="1"/>
          </p:cNvSpPr>
          <p:nvPr>
            <p:ph type="body" sz="quarter" idx="17"/>
          </p:nvPr>
        </p:nvSpPr>
        <p:spPr/>
        <p:txBody>
          <a:bodyPr/>
          <a:lstStyle/>
          <a:p>
            <a:pPr marL="285750" indent="-285750">
              <a:buFont typeface="Arial" panose="020B0604020202020204" pitchFamily="34" charset="0"/>
              <a:buChar char="•"/>
            </a:pPr>
            <a:r>
              <a:rPr lang="en-US" dirty="0" smtClean="0"/>
              <a:t>Balancing operations with business development</a:t>
            </a:r>
          </a:p>
          <a:p>
            <a:pPr marL="285750" indent="-285750">
              <a:buFont typeface="Arial" panose="020B0604020202020204" pitchFamily="34" charset="0"/>
              <a:buChar char="•"/>
            </a:pPr>
            <a:r>
              <a:rPr lang="en-US" dirty="0" smtClean="0"/>
              <a:t>Keeping up with the latest technology</a:t>
            </a:r>
          </a:p>
          <a:p>
            <a:pPr marL="285750" indent="-285750">
              <a:buFont typeface="Arial" panose="020B0604020202020204" pitchFamily="34" charset="0"/>
              <a:buChar char="•"/>
            </a:pPr>
            <a:r>
              <a:rPr lang="en-US" dirty="0" smtClean="0"/>
              <a:t>Finding talented tradesmen</a:t>
            </a:r>
            <a:endParaRPr lang="en-US" dirty="0"/>
          </a:p>
        </p:txBody>
      </p:sp>
      <p:sp>
        <p:nvSpPr>
          <p:cNvPr id="7" name="Text Placeholder 6"/>
          <p:cNvSpPr>
            <a:spLocks noGrp="1"/>
          </p:cNvSpPr>
          <p:nvPr>
            <p:ph type="body" sz="quarter" idx="18"/>
          </p:nvPr>
        </p:nvSpPr>
        <p:spPr/>
        <p:txBody>
          <a:bodyPr/>
          <a:lstStyle/>
          <a:p>
            <a:pPr marL="285750" indent="-285750">
              <a:buFont typeface="Arial" panose="020B0604020202020204" pitchFamily="34" charset="0"/>
              <a:buChar char="•"/>
            </a:pPr>
            <a:r>
              <a:rPr lang="en-US" dirty="0" smtClean="0"/>
              <a:t>Wants bigger contracts</a:t>
            </a:r>
          </a:p>
          <a:p>
            <a:pPr marL="285750" indent="-285750">
              <a:buFont typeface="Arial" panose="020B0604020202020204" pitchFamily="34" charset="0"/>
              <a:buChar char="•"/>
            </a:pPr>
            <a:r>
              <a:rPr lang="en-US" dirty="0" smtClean="0"/>
              <a:t>Hopes to grow his business</a:t>
            </a:r>
          </a:p>
          <a:p>
            <a:pPr marL="285750" indent="-285750">
              <a:buFont typeface="Arial" panose="020B0604020202020204" pitchFamily="34" charset="0"/>
              <a:buChar char="•"/>
            </a:pPr>
            <a:r>
              <a:rPr lang="en-US" dirty="0" smtClean="0"/>
              <a:t>Dreams of passing his business down to his kids</a:t>
            </a:r>
          </a:p>
          <a:p>
            <a:pPr marL="285750" indent="-285750">
              <a:buFont typeface="Arial" panose="020B0604020202020204" pitchFamily="34" charset="0"/>
              <a:buChar char="•"/>
            </a:pPr>
            <a:r>
              <a:rPr lang="en-US" dirty="0" smtClean="0"/>
              <a:t>Wishes he could spend more time with his family</a:t>
            </a:r>
            <a:endParaRPr lang="en-US" dirty="0"/>
          </a:p>
        </p:txBody>
      </p:sp>
      <p:sp>
        <p:nvSpPr>
          <p:cNvPr id="8" name="Text Placeholder 7"/>
          <p:cNvSpPr>
            <a:spLocks noGrp="1"/>
          </p:cNvSpPr>
          <p:nvPr>
            <p:ph type="body" sz="quarter" idx="19"/>
          </p:nvPr>
        </p:nvSpPr>
        <p:spPr/>
        <p:txBody>
          <a:bodyPr/>
          <a:lstStyle/>
          <a:p>
            <a:r>
              <a:rPr lang="en-US" dirty="0" smtClean="0">
                <a:solidFill>
                  <a:schemeClr val="accent3"/>
                </a:solidFill>
              </a:rPr>
              <a:t>46</a:t>
            </a:r>
            <a:endParaRPr lang="en-US" dirty="0">
              <a:solidFill>
                <a:schemeClr val="accent3"/>
              </a:solidFill>
            </a:endParaRPr>
          </a:p>
        </p:txBody>
      </p:sp>
      <p:sp>
        <p:nvSpPr>
          <p:cNvPr id="9" name="Text Placeholder 8"/>
          <p:cNvSpPr>
            <a:spLocks noGrp="1"/>
          </p:cNvSpPr>
          <p:nvPr>
            <p:ph type="body" sz="quarter" idx="20"/>
          </p:nvPr>
        </p:nvSpPr>
        <p:spPr/>
        <p:txBody>
          <a:bodyPr/>
          <a:lstStyle/>
          <a:p>
            <a:r>
              <a:rPr lang="en-US" dirty="0" smtClean="0">
                <a:solidFill>
                  <a:schemeClr val="accent3"/>
                </a:solidFill>
              </a:rPr>
              <a:t>23</a:t>
            </a:r>
            <a:endParaRPr lang="en-US" dirty="0">
              <a:solidFill>
                <a:schemeClr val="accent3"/>
              </a:solidFill>
            </a:endParaRPr>
          </a:p>
        </p:txBody>
      </p:sp>
    </p:spTree>
    <p:extLst>
      <p:ext uri="{BB962C8B-B14F-4D97-AF65-F5344CB8AC3E}">
        <p14:creationId xmlns:p14="http://schemas.microsoft.com/office/powerpoint/2010/main" val="4182084498"/>
      </p:ext>
    </p:extLst>
  </p:cSld>
  <p:clrMapOvr>
    <a:masterClrMapping/>
  </p:clrMapOvr>
  <mc:AlternateContent xmlns:mc="http://schemas.openxmlformats.org/markup-compatibility/2006" xmlns:p14="http://schemas.microsoft.com/office/powerpoint/2010/main">
    <mc:Choice Requires="p14">
      <p:transition spd="slow" p14:dur="1500" advClick="0" advTm="7000">
        <p:fade/>
      </p:transition>
    </mc:Choice>
    <mc:Fallback xmlns="">
      <p:transition spd="slow" advClick="0" advTm="7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sz="4800" dirty="0" smtClean="0"/>
              <a:t>Step 4: Validate with Research</a:t>
            </a:r>
            <a:endParaRPr lang="en-US" sz="4800" dirty="0"/>
          </a:p>
        </p:txBody>
      </p:sp>
      <p:sp>
        <p:nvSpPr>
          <p:cNvPr id="3" name="Subtitle 2"/>
          <p:cNvSpPr>
            <a:spLocks noGrp="1"/>
          </p:cNvSpPr>
          <p:nvPr>
            <p:ph type="subTitle" idx="1"/>
          </p:nvPr>
        </p:nvSpPr>
        <p:spPr/>
        <p:txBody>
          <a:bodyPr>
            <a:noAutofit/>
          </a:bodyPr>
          <a:lstStyle/>
          <a:p>
            <a:pPr algn="l" fontAlgn="base"/>
            <a:r>
              <a:rPr lang="en-US" sz="1600" dirty="0"/>
              <a:t>Now that you have a rough draft of your buyer profile, revise with real-life data.</a:t>
            </a:r>
            <a:endParaRPr lang="en-US" sz="1600" dirty="0" smtClean="0"/>
          </a:p>
        </p:txBody>
      </p:sp>
    </p:spTree>
    <p:extLst>
      <p:ext uri="{BB962C8B-B14F-4D97-AF65-F5344CB8AC3E}">
        <p14:creationId xmlns:p14="http://schemas.microsoft.com/office/powerpoint/2010/main" val="3616404921"/>
      </p:ext>
    </p:extLst>
  </p:cSld>
  <p:clrMapOvr>
    <a:masterClrMapping/>
  </p:clrMapOvr>
  <mc:AlternateContent xmlns:mc="http://schemas.openxmlformats.org/markup-compatibility/2006" xmlns:p14="http://schemas.microsoft.com/office/powerpoint/2010/main">
    <mc:Choice Requires="p14">
      <p:transition spd="slow" p14:dur="1500" advClick="0" advTm="7000">
        <p:fade/>
      </p:transition>
    </mc:Choice>
    <mc:Fallback xmlns="">
      <p:transition spd="slow" advClick="0" advTm="7000">
        <p:fade/>
      </p:transition>
    </mc:Fallback>
  </mc:AlternateContent>
</p:sld>
</file>

<file path=ppt/theme/theme1.xml><?xml version="1.0" encoding="utf-8"?>
<a:theme xmlns:a="http://schemas.openxmlformats.org/drawingml/2006/main" name="3_Office Theme">
  <a:themeElements>
    <a:clrScheme name="Custom 2">
      <a:dk1>
        <a:srgbClr val="FFFFFF"/>
      </a:dk1>
      <a:lt1>
        <a:srgbClr val="2C3130"/>
      </a:lt1>
      <a:dk2>
        <a:srgbClr val="FFFFFF"/>
      </a:dk2>
      <a:lt2>
        <a:srgbClr val="30C3C0"/>
      </a:lt2>
      <a:accent1>
        <a:srgbClr val="F26E53"/>
      </a:accent1>
      <a:accent2>
        <a:srgbClr val="2C3130"/>
      </a:accent2>
      <a:accent3>
        <a:srgbClr val="918C8B"/>
      </a:accent3>
      <a:accent4>
        <a:srgbClr val="F2F2F2"/>
      </a:accent4>
      <a:accent5>
        <a:srgbClr val="F63224"/>
      </a:accent5>
      <a:accent6>
        <a:srgbClr val="2BDAA5"/>
      </a:accent6>
      <a:hlink>
        <a:srgbClr val="2BAFDA"/>
      </a:hlink>
      <a:folHlink>
        <a:srgbClr val="954F72"/>
      </a:folHlink>
    </a:clrScheme>
    <a:fontScheme name="Museo Sans">
      <a:majorFont>
        <a:latin typeface="Museo Sans Rounded 700"/>
        <a:ea typeface=""/>
        <a:cs typeface=""/>
      </a:majorFont>
      <a:minorFont>
        <a:latin typeface="Museo Sans 300"/>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3">
      <a:dk1>
        <a:srgbClr val="FFFFFF"/>
      </a:dk1>
      <a:lt1>
        <a:srgbClr val="2C3130"/>
      </a:lt1>
      <a:dk2>
        <a:srgbClr val="FFFFFF"/>
      </a:dk2>
      <a:lt2>
        <a:srgbClr val="30C3C0"/>
      </a:lt2>
      <a:accent1>
        <a:srgbClr val="F26E53"/>
      </a:accent1>
      <a:accent2>
        <a:srgbClr val="2C3130"/>
      </a:accent2>
      <a:accent3>
        <a:srgbClr val="918C8B"/>
      </a:accent3>
      <a:accent4>
        <a:srgbClr val="F2F2F2"/>
      </a:accent4>
      <a:accent5>
        <a:srgbClr val="F63224"/>
      </a:accent5>
      <a:accent6>
        <a:srgbClr val="2BDAA5"/>
      </a:accent6>
      <a:hlink>
        <a:srgbClr val="FFFFFF"/>
      </a:hlink>
      <a:folHlink>
        <a:srgbClr val="954F72"/>
      </a:folHlink>
    </a:clrScheme>
    <a:fontScheme name="Museo Sans">
      <a:majorFont>
        <a:latin typeface="Museo Sans Rounded 700"/>
        <a:ea typeface=""/>
        <a:cs typeface=""/>
      </a:majorFont>
      <a:minorFont>
        <a:latin typeface="Museo Sans 300"/>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731</TotalTime>
  <Words>401</Words>
  <Application>Microsoft Macintosh PowerPoint</Application>
  <PresentationFormat>Widescreen</PresentationFormat>
  <Paragraphs>46</Paragraphs>
  <Slides>14</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Arial Narrow</vt:lpstr>
      <vt:lpstr>Arial Narrow Bold</vt:lpstr>
      <vt:lpstr>Calibri</vt:lpstr>
      <vt:lpstr>Museo Sans 300</vt:lpstr>
      <vt:lpstr>Museo Sans Rounded 700</vt:lpstr>
      <vt:lpstr>Arial</vt:lpstr>
      <vt:lpstr>3_Office Theme</vt:lpstr>
      <vt:lpstr>1_Office Theme</vt:lpstr>
      <vt:lpstr>BUYER PROFILE WORKBOOK</vt:lpstr>
      <vt:lpstr>Buyer Profile:</vt:lpstr>
      <vt:lpstr>Step 1:  Look at Your Business</vt:lpstr>
      <vt:lpstr>PowerPoint Presentation</vt:lpstr>
      <vt:lpstr>Step 2:  Craft an Identity</vt:lpstr>
      <vt:lpstr>PowerPoint Presentation</vt:lpstr>
      <vt:lpstr>Step 3: Discover Challenges</vt:lpstr>
      <vt:lpstr>PowerPoint Presentation</vt:lpstr>
      <vt:lpstr>Step 4: Validate with Research</vt:lpstr>
      <vt:lpstr>Persona Worksheets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dc:creator>
  <cp:lastModifiedBy>Jasmine Holmes</cp:lastModifiedBy>
  <cp:revision>78</cp:revision>
  <dcterms:created xsi:type="dcterms:W3CDTF">2014-03-18T14:58:27Z</dcterms:created>
  <dcterms:modified xsi:type="dcterms:W3CDTF">2017-02-13T23:01:48Z</dcterms:modified>
</cp:coreProperties>
</file>